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Martian Mono"/>
      <p:regular r:id="rId21"/>
      <p:bold r:id="rId22"/>
    </p:embeddedFont>
    <p:embeddedFont>
      <p:font typeface="Share Tech Mono"/>
      <p:regular r:id="rId23"/>
    </p:embeddedFont>
    <p:embeddedFont>
      <p:font typeface="Sofia"/>
      <p:regular r:id="rId24"/>
    </p:embeddedFont>
    <p:embeddedFont>
      <p:font typeface="Fondamento"/>
      <p:regular r:id="rId25"/>
      <p:italic r:id="rId26"/>
    </p:embeddedFont>
    <p:embeddedFont>
      <p:font typeface="Sora"/>
      <p:regular r:id="rId27"/>
      <p:bold r:id="rId28"/>
    </p:embeddedFont>
    <p:embeddedFont>
      <p:font typeface="Kaisei Decol"/>
      <p:regular r:id="rId29"/>
      <p:bold r:id="rId30"/>
    </p:embeddedFont>
    <p:embeddedFont>
      <p:font typeface="Montserrat Underline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198AC56-7CE5-451B-A11E-C84A0D5A9A8B}">
  <a:tblStyle styleId="{E198AC56-7CE5-451B-A11E-C84A0D5A9A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MartianMono-bold.fntdata"/><Relationship Id="rId21" Type="http://schemas.openxmlformats.org/officeDocument/2006/relationships/font" Target="fonts/MartianMono-regular.fntdata"/><Relationship Id="rId24" Type="http://schemas.openxmlformats.org/officeDocument/2006/relationships/font" Target="fonts/Sofia-regular.fntdata"/><Relationship Id="rId23" Type="http://schemas.openxmlformats.org/officeDocument/2006/relationships/font" Target="fonts/ShareTechMon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Fondamento-italic.fntdata"/><Relationship Id="rId25" Type="http://schemas.openxmlformats.org/officeDocument/2006/relationships/font" Target="fonts/Fondamento-regular.fntdata"/><Relationship Id="rId28" Type="http://schemas.openxmlformats.org/officeDocument/2006/relationships/font" Target="fonts/Sora-bold.fntdata"/><Relationship Id="rId27" Type="http://schemas.openxmlformats.org/officeDocument/2006/relationships/font" Target="fonts/Sora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KaiseiDecol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Underline-regular.fntdata"/><Relationship Id="rId30" Type="http://schemas.openxmlformats.org/officeDocument/2006/relationships/font" Target="fonts/KaiseiDecol-bold.fntdata"/><Relationship Id="rId11" Type="http://schemas.openxmlformats.org/officeDocument/2006/relationships/slide" Target="slides/slide5.xml"/><Relationship Id="rId33" Type="http://schemas.openxmlformats.org/officeDocument/2006/relationships/font" Target="fonts/MontserratUnderline-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Underline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MontserratUnderline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seweb.ucsd.edu/classes/fa15/cse30/lectures/" TargetMode="External"/><Relationship Id="rId3" Type="http://schemas.openxmlformats.org/officeDocument/2006/relationships/hyperlink" Target="https://cseweb.ucsd.edu/classes/fa15/cse30/lectures/lec8_detailed.pdf" TargetMode="External"/><Relationship Id="rId4" Type="http://schemas.openxmlformats.org/officeDocument/2006/relationships/hyperlink" Target="https://eclecticlight.co/2021/07/16/code-in-arm-assembly-bit-operations/" TargetMode="External"/><Relationship Id="rId11" Type="http://schemas.openxmlformats.org/officeDocument/2006/relationships/hyperlink" Target="https://cseweb.ucsd.edu/classes/fa15/cse30/lectures/lec7_detailed.pdf" TargetMode="External"/><Relationship Id="rId10" Type="http://schemas.openxmlformats.org/officeDocument/2006/relationships/hyperlink" Target="https://www.cs.utexas.edu/~simon/378/resources/ARMv7-AR_TRM.pdf" TargetMode="External"/><Relationship Id="rId9" Type="http://schemas.openxmlformats.org/officeDocument/2006/relationships/hyperlink" Target="https://iitd-plos.github.io/col718/ref/arm-instructionset.pdf" TargetMode="External"/><Relationship Id="rId5" Type="http://schemas.openxmlformats.org/officeDocument/2006/relationships/hyperlink" Target="https://www.cs.emory.edu/~cheung/Courses/255/Syllabus/7-ARM/arithm.html" TargetMode="External"/><Relationship Id="rId6" Type="http://schemas.openxmlformats.org/officeDocument/2006/relationships/hyperlink" Target="https://www.cs.emory.edu/~cheung/Courses/255/Syllabus/7-ARM/array-asm.html" TargetMode="External"/><Relationship Id="rId7" Type="http://schemas.openxmlformats.org/officeDocument/2006/relationships/hyperlink" Target="https://www.cs.emory.edu/~cheung/Courses/255/Syllabus/7-ARM/" TargetMode="External"/><Relationship Id="rId8" Type="http://schemas.openxmlformats.org/officeDocument/2006/relationships/hyperlink" Target="https://www.cs.emory.edu/~cheung/Courses/255/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267ee8ebe0_0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267ee8ebe0_0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https://cseweb.ucsd.edu/classes/fa15/cse30/lectures/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https://cseweb.ucsd.edu/classes/fa15/cse30/lectures/lec8_detailed.pdf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https://eclecticlight.co/2021/07/16/code-in-arm-assembly-bit-operations/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https://www.cs.emory.edu/~cheung/Courses/255/Syllabus/7-ARM/arithm.html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https://www.cs.emory.edu/~cheung/Courses/255/Syllabus/7-ARM/array-asm.html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https://www.cs.emory.edu/~cheung/Courses/255/Syllabus/7-ARM/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https://www.cs.emory.edu/~cheung/Courses/255/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https://iitd-plos.github.io/col718/ref/arm-instructionset.pdf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10"/>
              </a:rPr>
              <a:t>https://www.cs.utexas.edu/~simon/378/resources/ARMv7-AR_TRM.pdf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11"/>
              </a:rPr>
              <a:t>https://cseweb.ucsd.edu/classes/fa15/cse30/lectures/lec7_detailed.pdf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3403949af3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3403949af3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3403949af3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3403949af3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3403949af3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3403949af3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3403949af3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3403949af3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3403949af3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3403949af3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3403949af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3403949a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3403949af3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3403949af3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3403949af3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3403949af3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3403949af3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3403949af3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3403949af3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3403949af3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403949af3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3403949af3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3403949af3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3403949af3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403949af3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403949af3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1"/>
            </a:gs>
            <a:gs pos="100000">
              <a:srgbClr val="87BEAE"/>
            </a:gs>
            <a:gs pos="100000">
              <a:srgbClr val="0F7D5D"/>
            </a:gs>
          </a:gsLst>
          <a:lin ang="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86475" y="732375"/>
            <a:ext cx="2844050" cy="3100450"/>
            <a:chOff x="486475" y="732375"/>
            <a:chExt cx="2844050" cy="3100450"/>
          </a:xfrm>
        </p:grpSpPr>
        <p:sp>
          <p:nvSpPr>
            <p:cNvPr id="11" name="Google Shape;11;p2"/>
            <p:cNvSpPr/>
            <p:nvPr/>
          </p:nvSpPr>
          <p:spPr>
            <a:xfrm>
              <a:off x="486475" y="732375"/>
              <a:ext cx="2390100" cy="2463900"/>
            </a:xfrm>
            <a:prstGeom prst="flowChartAlternateProcess">
              <a:avLst/>
            </a:prstGeom>
            <a:solidFill>
              <a:srgbClr val="FFD500"/>
            </a:solidFill>
            <a:ln cap="flat" cmpd="sng" w="9525">
              <a:solidFill>
                <a:srgbClr val="FFD5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785825" y="2240425"/>
              <a:ext cx="1544700" cy="1592400"/>
            </a:xfrm>
            <a:prstGeom prst="flowChartAlternateProcess">
              <a:avLst/>
            </a:prstGeom>
            <a:solidFill>
              <a:srgbClr val="FFD500"/>
            </a:solidFill>
            <a:ln cap="flat" cmpd="sng" w="9525">
              <a:solidFill>
                <a:srgbClr val="FFD5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3064950" y="220725"/>
            <a:ext cx="5621400" cy="2033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000"/>
              <a:buFont typeface="Sora"/>
              <a:buNone/>
              <a:defRPr sz="4000">
                <a:solidFill>
                  <a:srgbClr val="C00000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563250" y="3040225"/>
            <a:ext cx="5123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E4121"/>
              </a:buClr>
              <a:buSzPts val="3200"/>
              <a:buFont typeface="Avenir"/>
              <a:buNone/>
              <a:defRPr sz="3200">
                <a:solidFill>
                  <a:srgbClr val="4E412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2"/>
          <p:cNvSpPr txBox="1"/>
          <p:nvPr/>
        </p:nvSpPr>
        <p:spPr>
          <a:xfrm>
            <a:off x="3799650" y="4693825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solidFill>
                  <a:srgbClr val="B54561"/>
                </a:solidFill>
                <a:latin typeface="Montserrat Underline"/>
                <a:ea typeface="Montserrat Underline"/>
                <a:cs typeface="Montserrat Underline"/>
                <a:sym typeface="Montserrat Underline"/>
              </a:rPr>
              <a:t>Rahul Bhadani</a:t>
            </a:r>
            <a:endParaRPr b="1" i="1" sz="1300">
              <a:solidFill>
                <a:srgbClr val="B54561"/>
              </a:solidFill>
              <a:latin typeface="Montserrat Underline"/>
              <a:ea typeface="Montserrat Underline"/>
              <a:cs typeface="Montserrat Underline"/>
              <a:sym typeface="Montserrat Underline"/>
            </a:endParaRPr>
          </a:p>
        </p:txBody>
      </p:sp>
      <p:pic>
        <p:nvPicPr>
          <p:cNvPr descr="File:UAHuntsville logo.png - Wikipedia" id="17" name="Google Shape;17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6800" y="1886302"/>
            <a:ext cx="1961237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 txBox="1"/>
          <p:nvPr>
            <p:ph hasCustomPrompt="1" type="title"/>
          </p:nvPr>
        </p:nvSpPr>
        <p:spPr>
          <a:xfrm>
            <a:off x="6725" y="0"/>
            <a:ext cx="9144000" cy="307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8" name="Google Shape;10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algn="ctr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grpSp>
        <p:nvGrpSpPr>
          <p:cNvPr id="109" name="Google Shape;109;p11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10" name="Google Shape;110;p11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11" name="Google Shape;111;p11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12" name="Google Shape;112;p11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13" name="Google Shape;113;p11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14" name="Google Shape;114;p11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2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117" name="Google Shape;117;p12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118" name="Google Shape;118;p12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120" name="Google Shape;120;p1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1" name="Google Shape;121;p12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2" name="Google Shape;122;p12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23" name="Google Shape;123;p12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24" name="Google Shape;124;p12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26" name="Google Shape;126;p12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27" name="Google Shape;127;p12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0" name="Google Shape;13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13"/>
          <p:cNvSpPr txBox="1"/>
          <p:nvPr/>
        </p:nvSpPr>
        <p:spPr>
          <a:xfrm>
            <a:off x="3799650" y="4693825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/>
        </p:nvSpPr>
        <p:spPr>
          <a:xfrm>
            <a:off x="4605900" y="1117650"/>
            <a:ext cx="4226400" cy="393600"/>
          </a:xfrm>
          <a:prstGeom prst="rect">
            <a:avLst/>
          </a:prstGeom>
          <a:solidFill>
            <a:srgbClr val="A8C8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ARM Assembly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4" name="Google Shape;134;p14"/>
          <p:cNvSpPr txBox="1"/>
          <p:nvPr/>
        </p:nvSpPr>
        <p:spPr>
          <a:xfrm>
            <a:off x="306400" y="1110050"/>
            <a:ext cx="4226400" cy="393600"/>
          </a:xfrm>
          <a:prstGeom prst="rect">
            <a:avLst/>
          </a:prstGeom>
          <a:solidFill>
            <a:srgbClr val="C8D9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High-level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5" name="Google Shape;13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94EBC"/>
              </a:buClr>
              <a:buSzPts val="2800"/>
              <a:buNone/>
              <a:defRPr>
                <a:solidFill>
                  <a:srgbClr val="594EB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311700" y="1566175"/>
            <a:ext cx="4226400" cy="3002700"/>
          </a:xfrm>
          <a:prstGeom prst="rect">
            <a:avLst/>
          </a:prstGeom>
          <a:solidFill>
            <a:srgbClr val="FFEBEB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  <a:defRPr sz="1800">
                <a:latin typeface="Courier New"/>
                <a:ea typeface="Courier New"/>
                <a:cs typeface="Courier New"/>
                <a:sym typeface="Courier New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  <p:sp>
        <p:nvSpPr>
          <p:cNvPr id="137" name="Google Shape;137;p14"/>
          <p:cNvSpPr txBox="1"/>
          <p:nvPr>
            <p:ph idx="2" type="body"/>
          </p:nvPr>
        </p:nvSpPr>
        <p:spPr>
          <a:xfrm>
            <a:off x="4605900" y="1566300"/>
            <a:ext cx="4226400" cy="300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  <a:defRPr sz="1800">
                <a:latin typeface="Courier New"/>
                <a:ea typeface="Courier New"/>
                <a:cs typeface="Courier New"/>
                <a:sym typeface="Courier New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  <p:sp>
        <p:nvSpPr>
          <p:cNvPr id="138" name="Google Shape;13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14"/>
          <p:cNvSpPr txBox="1"/>
          <p:nvPr/>
        </p:nvSpPr>
        <p:spPr>
          <a:xfrm>
            <a:off x="-7713" y="4878164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 sz="8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M Assembly Code">
  <p:cSld name="TITLE_AND_TWO_COLUMNS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/>
        </p:nvSpPr>
        <p:spPr>
          <a:xfrm>
            <a:off x="311825" y="1117650"/>
            <a:ext cx="8520600" cy="393600"/>
          </a:xfrm>
          <a:prstGeom prst="rect">
            <a:avLst/>
          </a:prstGeom>
          <a:solidFill>
            <a:srgbClr val="A8C8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ARM Assembly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2" name="Google Shape;14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94EBC"/>
              </a:buClr>
              <a:buSzPts val="2800"/>
              <a:buNone/>
              <a:defRPr>
                <a:solidFill>
                  <a:srgbClr val="594EB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5"/>
          <p:cNvSpPr txBox="1"/>
          <p:nvPr>
            <p:ph idx="1" type="body"/>
          </p:nvPr>
        </p:nvSpPr>
        <p:spPr>
          <a:xfrm>
            <a:off x="311825" y="1566300"/>
            <a:ext cx="8520600" cy="300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Share Tech Mono"/>
              <a:buChar char="●"/>
              <a:defRPr sz="1800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●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●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/>
        </p:txBody>
      </p:sp>
      <p:sp>
        <p:nvSpPr>
          <p:cNvPr id="144" name="Google Shape;14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15"/>
          <p:cNvSpPr txBox="1"/>
          <p:nvPr/>
        </p:nvSpPr>
        <p:spPr>
          <a:xfrm>
            <a:off x="-7713" y="4878164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 sz="8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1540475" y="2227050"/>
            <a:ext cx="729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561545" y="2001676"/>
            <a:ext cx="978922" cy="1067175"/>
            <a:chOff x="486475" y="732375"/>
            <a:chExt cx="2844050" cy="3100450"/>
          </a:xfrm>
        </p:grpSpPr>
        <p:sp>
          <p:nvSpPr>
            <p:cNvPr id="22" name="Google Shape;22;p3"/>
            <p:cNvSpPr/>
            <p:nvPr/>
          </p:nvSpPr>
          <p:spPr>
            <a:xfrm>
              <a:off x="486475" y="732375"/>
              <a:ext cx="2390100" cy="2463900"/>
            </a:xfrm>
            <a:prstGeom prst="flowChartAlternateProcess">
              <a:avLst/>
            </a:prstGeom>
            <a:solidFill>
              <a:srgbClr val="34863E"/>
            </a:solidFill>
            <a:ln cap="flat" cmpd="sng" w="9525">
              <a:solidFill>
                <a:srgbClr val="34863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785825" y="2240425"/>
              <a:ext cx="1544700" cy="1592400"/>
            </a:xfrm>
            <a:prstGeom prst="flowChartAlternateProcess">
              <a:avLst/>
            </a:prstGeom>
            <a:solidFill>
              <a:srgbClr val="34863E"/>
            </a:solidFill>
            <a:ln cap="flat" cmpd="sng" w="9525">
              <a:solidFill>
                <a:srgbClr val="34863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4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26" name="Google Shape;26;p4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27" name="Google Shape;27;p4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28" name="Google Shape;28;p4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29" name="Google Shape;29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" name="Google Shape;30;p4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34" name="Google Shape;34;p4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35" name="Google Shape;35;p4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37" name="Google Shape;37;p4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38" name="Google Shape;38;p4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5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41" name="Google Shape;41;p5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42" name="Google Shape;42;p5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43" name="Google Shape;43;p5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44" name="Google Shape;44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" name="Google Shape;45;p5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7" name="Google Shape;4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9" name="Google Shape;49;p5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50" name="Google Shape;50;p5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51" name="Google Shape;51;p5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52" name="Google Shape;52;p5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53" name="Google Shape;53;p5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54" name="Google Shape;54;p5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6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57" name="Google Shape;57;p6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58" name="Google Shape;58;p6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59" name="Google Shape;59;p6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60" name="Google Shape;60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1" name="Google Shape;61;p6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6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" name="Google Shape;63;p6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64" name="Google Shape;64;p6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65" name="Google Shape;65;p6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66" name="Google Shape;66;p6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67" name="Google Shape;67;p6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68" name="Google Shape;68;p6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7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71" name="Google Shape;71;p7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72" name="Google Shape;72;p7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73" name="Google Shape;73;p7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74" name="Google Shape;74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5" name="Google Shape;75;p7"/>
          <p:cNvSpPr txBox="1"/>
          <p:nvPr>
            <p:ph type="title"/>
          </p:nvPr>
        </p:nvSpPr>
        <p:spPr>
          <a:xfrm>
            <a:off x="235500" y="22200"/>
            <a:ext cx="4573200" cy="755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7"/>
          <p:cNvSpPr txBox="1"/>
          <p:nvPr>
            <p:ph idx="1" type="body"/>
          </p:nvPr>
        </p:nvSpPr>
        <p:spPr>
          <a:xfrm>
            <a:off x="235500" y="856200"/>
            <a:ext cx="4573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7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8" name="Google Shape;78;p7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79" name="Google Shape;79;p7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80" name="Google Shape;80;p7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81" name="Google Shape;81;p7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82" name="Google Shape;82;p7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83" name="Google Shape;83;p7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 txBox="1"/>
          <p:nvPr>
            <p:ph type="title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9" name="Google Shape;89;p9"/>
          <p:cNvSpPr txBox="1"/>
          <p:nvPr>
            <p:ph idx="1" type="subTitle"/>
          </p:nvPr>
        </p:nvSpPr>
        <p:spPr>
          <a:xfrm>
            <a:off x="305875" y="371192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0" name="Google Shape;9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0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93" name="Google Shape;93;p10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94" name="Google Shape;94;p10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95" name="Google Shape;95;p10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96" name="Google Shape;9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" name="Google Shape;97;p10"/>
          <p:cNvSpPr txBox="1"/>
          <p:nvPr>
            <p:ph idx="1" type="body"/>
          </p:nvPr>
        </p:nvSpPr>
        <p:spPr>
          <a:xfrm>
            <a:off x="3317700" y="101525"/>
            <a:ext cx="5650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7D5D"/>
              </a:buClr>
              <a:buSzPts val="2100"/>
              <a:buFont typeface="Sofia"/>
              <a:buNone/>
              <a:defRPr>
                <a:solidFill>
                  <a:srgbClr val="0F7D5D"/>
                </a:solidFill>
                <a:latin typeface="Sofia"/>
                <a:ea typeface="Sofia"/>
                <a:cs typeface="Sofia"/>
                <a:sym typeface="Sofia"/>
              </a:defRPr>
            </a:lvl1pPr>
          </a:lstStyle>
          <a:p/>
        </p:txBody>
      </p:sp>
      <p:sp>
        <p:nvSpPr>
          <p:cNvPr id="98" name="Google Shape;98;p10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00" name="Google Shape;100;p10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01" name="Google Shape;101;p10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02" name="Google Shape;102;p10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03" name="Google Shape;103;p10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04" name="Google Shape;104;p10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  <p:cxnSp>
        <p:nvCxnSpPr>
          <p:cNvPr id="105" name="Google Shape;105;p10"/>
          <p:cNvCxnSpPr/>
          <p:nvPr/>
        </p:nvCxnSpPr>
        <p:spPr>
          <a:xfrm>
            <a:off x="291225" y="611200"/>
            <a:ext cx="8617500" cy="0"/>
          </a:xfrm>
          <a:prstGeom prst="straightConnector1">
            <a:avLst/>
          </a:prstGeom>
          <a:noFill/>
          <a:ln cap="flat" cmpd="sng" w="9525">
            <a:solidFill>
              <a:srgbClr val="0F7D5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87BEAE"/>
              </a:gs>
              <a:gs pos="100000">
                <a:srgbClr val="0F7D5D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F7D5D"/>
              </a:buClr>
              <a:buSzPts val="2800"/>
              <a:buFont typeface="Sofia"/>
              <a:buNone/>
              <a:defRPr sz="2800">
                <a:solidFill>
                  <a:srgbClr val="0F7D5D"/>
                </a:solidFill>
                <a:latin typeface="Sofia"/>
                <a:ea typeface="Sofia"/>
                <a:cs typeface="Sofia"/>
                <a:sym typeface="Sof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2100"/>
              <a:buFont typeface="Kaisei Decol"/>
              <a:buChar char="●"/>
              <a:defRPr sz="21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1pPr>
            <a:lvl2pPr indent="-336550" lvl="1" marL="914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2pPr>
            <a:lvl3pPr indent="-336550" lvl="2" marL="1371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3pPr>
            <a:lvl4pPr indent="-336550" lvl="3" marL="1828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●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4pPr>
            <a:lvl5pPr indent="-336550" lvl="4" marL="22860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5pPr>
            <a:lvl6pPr indent="-336550" lvl="5" marL="2743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6pPr>
            <a:lvl7pPr indent="-336550" lvl="6" marL="3200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●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7pPr>
            <a:lvl8pPr indent="-336550" lvl="7" marL="3657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8pPr>
            <a:lvl9pPr indent="-336550" lvl="8" marL="4114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rahul.bhadani@uah.edu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ctrTitle"/>
          </p:nvPr>
        </p:nvSpPr>
        <p:spPr>
          <a:xfrm>
            <a:off x="3064950" y="220725"/>
            <a:ext cx="5621400" cy="20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CPE 221: Computer Organization</a:t>
            </a:r>
            <a:endParaRPr/>
          </a:p>
        </p:txBody>
      </p:sp>
      <p:sp>
        <p:nvSpPr>
          <p:cNvPr id="151" name="Google Shape;151;p16"/>
          <p:cNvSpPr txBox="1"/>
          <p:nvPr>
            <p:ph idx="1" type="subTitle"/>
          </p:nvPr>
        </p:nvSpPr>
        <p:spPr>
          <a:xfrm>
            <a:off x="3329525" y="3040225"/>
            <a:ext cx="5814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fia"/>
                <a:ea typeface="Sofia"/>
                <a:cs typeface="Sofia"/>
                <a:sym typeface="Sofia"/>
              </a:rPr>
              <a:t>05 ARM Conditions, Branching and Loops</a:t>
            </a:r>
            <a:endParaRPr>
              <a:latin typeface="Sofia"/>
              <a:ea typeface="Sofia"/>
              <a:cs typeface="Sofia"/>
              <a:sym typeface="Sof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Fondamento"/>
                <a:ea typeface="Fondamento"/>
                <a:cs typeface="Fondamento"/>
                <a:sym typeface="Fondamen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rahul.bhadani@uah.edu</a:t>
            </a:r>
            <a:endParaRPr>
              <a:latin typeface="Sofia"/>
              <a:ea typeface="Sofia"/>
              <a:cs typeface="Sofia"/>
              <a:sym typeface="Sof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Branch</a:t>
            </a:r>
            <a:endParaRPr/>
          </a:p>
        </p:txBody>
      </p:sp>
      <p:sp>
        <p:nvSpPr>
          <p:cNvPr id="211" name="Google Shape;21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B</a:t>
            </a:r>
            <a:r>
              <a:rPr lang="en"/>
              <a:t>: For Simple Branching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→ Can also be used with condition mnemonics.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→ Useful for implementing if/else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Nested If/Else</a:t>
            </a:r>
            <a:endParaRPr/>
          </a:p>
        </p:txBody>
      </p:sp>
      <p:sp>
        <p:nvSpPr>
          <p:cNvPr id="217" name="Google Shape;217;p26"/>
          <p:cNvSpPr txBox="1"/>
          <p:nvPr>
            <p:ph idx="1" type="body"/>
          </p:nvPr>
        </p:nvSpPr>
        <p:spPr>
          <a:xfrm>
            <a:off x="311700" y="1566175"/>
            <a:ext cx="4226400" cy="30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if (a &gt; b) {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if (b &gt; c) {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    d = 1;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} else { // else2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    d = 2;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}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} else { //else1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d = 3;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}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218" name="Google Shape;218;p26"/>
          <p:cNvSpPr txBox="1"/>
          <p:nvPr>
            <p:ph idx="2" type="body"/>
          </p:nvPr>
        </p:nvSpPr>
        <p:spPr>
          <a:xfrm>
            <a:off x="4605900" y="1566300"/>
            <a:ext cx="4226400" cy="30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R0, =a          @ Load address of a into R0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R1, =b          @ Load address of b into R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R2, =c          @ Load address of c into R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R0, [R0]        @ Load value of a into R0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R1, [R1]        @ Load value of b into R1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R2, [R2]        @ Load value of c into R2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CMP R0, R1          @ Compare a and b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BLE else1           @ If a &lt;= b, jump to else1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CMP R1, R2          @ Compare b and c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BLE else2           @ If b &lt;= c, jump to else2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MOV R3, #1          @ d = 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B end               @ Jump to end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else2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: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MOV R3, #2          @ d = 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B end               @ Jump to end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else1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: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MOV R3, #3          @ d = 3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end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: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LDR R4, =d          @ Load address of d into R4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STR R3, [R4]        @ Store the result in d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Nested If/Else with Logical Conditions</a:t>
            </a:r>
            <a:endParaRPr/>
          </a:p>
        </p:txBody>
      </p:sp>
      <p:sp>
        <p:nvSpPr>
          <p:cNvPr id="224" name="Google Shape;224;p27"/>
          <p:cNvSpPr txBox="1"/>
          <p:nvPr>
            <p:ph idx="1" type="body"/>
          </p:nvPr>
        </p:nvSpPr>
        <p:spPr>
          <a:xfrm>
            <a:off x="311700" y="1566175"/>
            <a:ext cx="4226400" cy="3002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if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(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a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&gt;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b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&amp;&amp;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b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&gt;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c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)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{</a:t>
            </a:r>
            <a:endParaRPr sz="2400">
              <a:solidFill>
                <a:srgbClr val="FFFFFF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   d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=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B48EAD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1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;</a:t>
            </a:r>
            <a:endParaRPr sz="2400">
              <a:solidFill>
                <a:srgbClr val="FFFFFF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}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else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{</a:t>
            </a:r>
            <a:endParaRPr sz="2400">
              <a:solidFill>
                <a:srgbClr val="FFFFFF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   d 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=</a:t>
            </a:r>
            <a:r>
              <a:rPr lang="en" sz="2400">
                <a:solidFill>
                  <a:srgbClr val="FFFFFF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</a:t>
            </a:r>
            <a:r>
              <a:rPr lang="en" sz="2400">
                <a:solidFill>
                  <a:srgbClr val="B48EAD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0</a:t>
            </a: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;</a:t>
            </a:r>
            <a:endParaRPr sz="2400">
              <a:solidFill>
                <a:srgbClr val="FFFFFF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81A1C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}</a:t>
            </a:r>
            <a:endParaRPr sz="2400">
              <a:solidFill>
                <a:srgbClr val="81A1C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225" name="Google Shape;225;p27"/>
          <p:cNvSpPr txBox="1"/>
          <p:nvPr>
            <p:ph idx="2" type="body"/>
          </p:nvPr>
        </p:nvSpPr>
        <p:spPr>
          <a:xfrm>
            <a:off x="4605900" y="1566300"/>
            <a:ext cx="4226400" cy="30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R0, =a          @ Load address of a into R0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R1, =b          @ Load address of b into R1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R2, =c          @ Load address of c into R2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R0, [R0]        @ Load value of a into R0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R1, [R1]        @ Load value of b into R1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R2, [R2]        @ Load value of c into R2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CMP R0, R1          @ Compare a and b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BLE else            @ If a &lt;= b, jump to else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CMP R1, R2          @ Compare b and c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BLE else            @ If b &lt;= c, jump to else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MOV R3, #1          @ d = 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B end               @ Jump to end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else: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MOV R3, #0          @ d = 0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end: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LDR R4, =d          @ Load address of d into R4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   STR R3, [R4]        @ Store the result in 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For Loop: Array Summation</a:t>
            </a:r>
            <a:endParaRPr/>
          </a:p>
        </p:txBody>
      </p:sp>
      <p:sp>
        <p:nvSpPr>
          <p:cNvPr id="231" name="Google Shape;231;p28"/>
          <p:cNvSpPr txBox="1"/>
          <p:nvPr>
            <p:ph idx="1" type="body"/>
          </p:nvPr>
        </p:nvSpPr>
        <p:spPr>
          <a:xfrm>
            <a:off x="311825" y="1566300"/>
            <a:ext cx="8520600" cy="33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LDR R0, =array      @ Load address of array into R0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MOV R1, #0          @ Initialize sum (R1 = 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MOV R2, #0          @ Initialize counter (R2 = 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MOV R3, #5          @ Set number of items to add (R3 = 5)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for_loop: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CMP R2, R3          @ Compare R2 with R3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BGE end_for         @ If R2 &gt;= R3, exit loop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LDR R4, [R0], #4    @ Load array element into R4 and increment pointer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ADD R1, R1, R4      @ Add R4 to sum (R1 = R1 + R4)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ADD R2, R2, #1      @ Increment counter (R2 = R2 + 1)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B for_loop          @ Repeat loop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end_for: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done: B done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array: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.word 1, 2, 3, 4, 5 @ Define array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while Loop with String Length Calculation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9"/>
          <p:cNvSpPr txBox="1"/>
          <p:nvPr>
            <p:ph idx="1" type="body"/>
          </p:nvPr>
        </p:nvSpPr>
        <p:spPr>
          <a:xfrm>
            <a:off x="311825" y="1566300"/>
            <a:ext cx="8520600" cy="33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LDR R0, =string     @ Load address of string into R0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MOV R1, #0          @ Initialize length counter (R1 = 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while_loop: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LDRB R2, [R0], #1   @ Load byte from string into R2 and increment pointer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CMP R2, #0          @ Compare R2 with null terminator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BEQ end_while       @ If R2 == 0, exit loop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ADD R1, R1, #1      @ Increment length counter (R1 = R1 + 1)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    B while_loop        @ Repeat loop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end_while: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@ Loop ends here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done: B done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string: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.asciz "Elephant"      @ Define null-terminated string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</a:t>
            </a:r>
            <a:endParaRPr/>
          </a:p>
        </p:txBody>
      </p:sp>
      <p:sp>
        <p:nvSpPr>
          <p:cNvPr id="157" name="Google Shape;15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 03 Due: Feb 14, 2025, 11:59 PM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Exam 1: February 19, 2025, Wednesday: 4:20 PM - 5:40 PM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1 Page, One-sided , Handwritten Sheet Allowed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Calculator Allowed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Close Notes, Close Books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May ask to write ARM Programming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Convert C Code to ARM Code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Will cover topics: Number Systems, 2s complements Floating Points, Digital Logic, Register-Transfer Language, Transistor/Gate Basics, K-map Minimization, Truth Tables, ARM Instructions, Questions on Disassembly and Memory Map of ARM Programs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1540475" y="2227050"/>
            <a:ext cx="729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Flags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Program Status Register (CPSR)</a:t>
            </a:r>
            <a:endParaRPr/>
          </a:p>
        </p:txBody>
      </p:sp>
      <p:graphicFrame>
        <p:nvGraphicFramePr>
          <p:cNvPr id="168" name="Google Shape;168;p19"/>
          <p:cNvGraphicFramePr/>
          <p:nvPr/>
        </p:nvGraphicFramePr>
        <p:xfrm>
          <a:off x="717700" y="1152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{E198AC56-7CE5-451B-A11E-C84A0D5A9A8B}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Avenir"/>
                          <a:ea typeface="Avenir"/>
                          <a:cs typeface="Avenir"/>
                          <a:sym typeface="Avenir"/>
                        </a:rPr>
                        <a:t>Flags</a:t>
                      </a:r>
                      <a:endParaRPr sz="1600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8D9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Avenir"/>
                          <a:ea typeface="Avenir"/>
                          <a:cs typeface="Avenir"/>
                          <a:sym typeface="Avenir"/>
                        </a:rPr>
                        <a:t>Status</a:t>
                      </a:r>
                      <a:endParaRPr sz="1600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Avenir"/>
                          <a:ea typeface="Avenir"/>
                          <a:cs typeface="Avenir"/>
                          <a:sym typeface="Avenir"/>
                        </a:rPr>
                        <a:t>Extension</a:t>
                      </a:r>
                      <a:endParaRPr sz="1600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8C8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latin typeface="Avenir"/>
                          <a:ea typeface="Avenir"/>
                          <a:cs typeface="Avenir"/>
                          <a:sym typeface="Avenir"/>
                        </a:rPr>
                        <a:t>Control</a:t>
                      </a:r>
                      <a:endParaRPr sz="1600">
                        <a:latin typeface="Avenir"/>
                        <a:ea typeface="Avenir"/>
                        <a:cs typeface="Avenir"/>
                        <a:sym typeface="Avenir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BEFF"/>
                    </a:solidFill>
                  </a:tcPr>
                </a:tc>
              </a:tr>
            </a:tbl>
          </a:graphicData>
        </a:graphic>
      </p:graphicFrame>
      <p:sp>
        <p:nvSpPr>
          <p:cNvPr id="169" name="Google Shape;169;p19"/>
          <p:cNvSpPr txBox="1"/>
          <p:nvPr/>
        </p:nvSpPr>
        <p:spPr>
          <a:xfrm>
            <a:off x="568675" y="1710600"/>
            <a:ext cx="1548300" cy="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31, 30, 29, 28 …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6859000" y="1710600"/>
            <a:ext cx="1173900" cy="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venir"/>
                <a:ea typeface="Avenir"/>
                <a:cs typeface="Avenir"/>
                <a:sym typeface="Avenir"/>
              </a:rPr>
              <a:t>… 4, 3, 2, 1, 0</a:t>
            </a:r>
            <a:endParaRPr sz="1200"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2594500" y="1017725"/>
            <a:ext cx="3485400" cy="814500"/>
          </a:xfrm>
          <a:prstGeom prst="wedgeRoundRectCallout">
            <a:avLst>
              <a:gd fmla="val -21099" name="adj1"/>
              <a:gd fmla="val 145390" name="adj2"/>
              <a:gd fmla="val 0" name="adj3"/>
            </a:avLst>
          </a:prstGeom>
          <a:noFill/>
          <a:ln cap="flat" cmpd="sng" w="38100">
            <a:solidFill>
              <a:srgbClr val="DF30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 txBox="1"/>
          <p:nvPr/>
        </p:nvSpPr>
        <p:spPr>
          <a:xfrm>
            <a:off x="1492270" y="2653200"/>
            <a:ext cx="4345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3847C"/>
                </a:solidFill>
                <a:latin typeface="Avenir"/>
                <a:ea typeface="Avenir"/>
                <a:cs typeface="Avenir"/>
                <a:sym typeface="Avenir"/>
              </a:rPr>
              <a:t>Reserved for the future use.</a:t>
            </a:r>
            <a:endParaRPr sz="1800">
              <a:solidFill>
                <a:srgbClr val="33847C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3" name="Google Shape;173;p19"/>
          <p:cNvSpPr/>
          <p:nvPr/>
        </p:nvSpPr>
        <p:spPr>
          <a:xfrm>
            <a:off x="461475" y="917075"/>
            <a:ext cx="1592100" cy="1540800"/>
          </a:xfrm>
          <a:prstGeom prst="cloudCallout">
            <a:avLst>
              <a:gd fmla="val -16604" name="adj1"/>
              <a:gd fmla="val 93338" name="adj2"/>
            </a:avLst>
          </a:prstGeom>
          <a:noFill/>
          <a:ln cap="flat" cmpd="sng" w="38100">
            <a:solidFill>
              <a:srgbClr val="594EB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9"/>
          <p:cNvSpPr txBox="1"/>
          <p:nvPr/>
        </p:nvSpPr>
        <p:spPr>
          <a:xfrm>
            <a:off x="45950" y="3108600"/>
            <a:ext cx="17289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N Z C V Q IT[1:0] J 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5" name="Google Shape;175;p19"/>
          <p:cNvSpPr txBox="1"/>
          <p:nvPr/>
        </p:nvSpPr>
        <p:spPr>
          <a:xfrm>
            <a:off x="1774850" y="3096375"/>
            <a:ext cx="7057500" cy="19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N: Instruction result is negative, i.e. bit 31 of the result is 1.</a:t>
            </a:r>
            <a:endParaRPr sz="1300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rPr>
              <a:t>Z: Instruction result is zero. bit 30</a:t>
            </a:r>
            <a:endParaRPr sz="1300">
              <a:solidFill>
                <a:schemeClr val="accen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C: Instruction results in a carry out. bit 29</a:t>
            </a:r>
            <a:endParaRPr sz="1300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rPr>
              <a:t>V: Instruction causes an overflow. bit 28</a:t>
            </a:r>
            <a:endParaRPr sz="1300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Q:  Cumulative saturation/Sticky Flag. bit 27</a:t>
            </a:r>
            <a:endParaRPr sz="1300">
              <a:solidFill>
                <a:schemeClr val="accent1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rPr>
              <a:t>IT[1:0]: Reserved. bits 26, 25</a:t>
            </a:r>
            <a:endParaRPr sz="1300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Font typeface="Avenir"/>
              <a:buChar char="●"/>
            </a:pPr>
            <a:r>
              <a:rPr lang="en" sz="130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J: Reserved. bit 24. Some newer version indicates whether the core is in Jazelle state (we will discuss this later).</a:t>
            </a:r>
            <a:endParaRPr sz="1300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6" name="Google Shape;176;p19"/>
          <p:cNvSpPr txBox="1"/>
          <p:nvPr/>
        </p:nvSpPr>
        <p:spPr>
          <a:xfrm>
            <a:off x="168675" y="3535200"/>
            <a:ext cx="18849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Together, they are called </a:t>
            </a:r>
            <a:r>
              <a:rPr lang="en" sz="1350">
                <a:solidFill>
                  <a:srgbClr val="333333"/>
                </a:solidFill>
                <a:highlight>
                  <a:srgbClr val="FFFFFF"/>
                </a:highlight>
              </a:rPr>
              <a:t> Application Program Status Register (APSR)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Flag Examples</a:t>
            </a:r>
            <a:endParaRPr/>
          </a:p>
        </p:txBody>
      </p:sp>
      <p:sp>
        <p:nvSpPr>
          <p:cNvPr id="182" name="Google Shape;18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SUB R1, R2, R	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If result &lt; 0 →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N=1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If result = 0 → Z=1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ADD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S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 R0, R1, R2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Instructions with an 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S</a:t>
            </a:r>
            <a:r>
              <a:rPr lang="en"/>
              <a:t> suffix (e.g., ADDS, SUBS) update the CPSR flags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Unsigned overflow →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C=1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Signed overflow →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V=1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 Mnemonics</a:t>
            </a:r>
            <a:endParaRPr/>
          </a:p>
        </p:txBody>
      </p:sp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common s</a:t>
            </a:r>
            <a:r>
              <a:rPr lang="en"/>
              <a:t>uffixes for conditional execution: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EQ</a:t>
            </a:r>
            <a:r>
              <a:rPr lang="en"/>
              <a:t> (</a:t>
            </a:r>
            <a:r>
              <a:rPr lang="en">
                <a:solidFill>
                  <a:srgbClr val="594EBC"/>
                </a:solidFill>
                <a:latin typeface="Martian Mono"/>
                <a:ea typeface="Martian Mono"/>
                <a:cs typeface="Martian Mono"/>
                <a:sym typeface="Martian Mono"/>
              </a:rPr>
              <a:t>Z=1</a:t>
            </a:r>
            <a:r>
              <a:rPr lang="en"/>
              <a:t>)		Equal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2C7048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NE</a:t>
            </a:r>
            <a:r>
              <a:rPr lang="en"/>
              <a:t> (</a:t>
            </a:r>
            <a:r>
              <a:rPr lang="en">
                <a:solidFill>
                  <a:srgbClr val="DF3079"/>
                </a:solidFill>
                <a:latin typeface="Martian Mono"/>
                <a:ea typeface="Martian Mono"/>
                <a:cs typeface="Martian Mono"/>
                <a:sym typeface="Martian Mono"/>
              </a:rPr>
              <a:t>Z=0</a:t>
            </a:r>
            <a:r>
              <a:rPr lang="en"/>
              <a:t>)		Not Equal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MI</a:t>
            </a:r>
            <a:r>
              <a:rPr lang="en"/>
              <a:t>(</a:t>
            </a:r>
            <a:r>
              <a:rPr lang="en">
                <a:solidFill>
                  <a:srgbClr val="594EBC"/>
                </a:solidFill>
                <a:latin typeface="Martian Mono"/>
                <a:ea typeface="Martian Mono"/>
                <a:cs typeface="Martian Mono"/>
                <a:sym typeface="Martian Mono"/>
              </a:rPr>
              <a:t>N=1</a:t>
            </a:r>
            <a:r>
              <a:rPr lang="en"/>
              <a:t>)		Minus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2C7048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PL</a:t>
            </a:r>
            <a:r>
              <a:rPr lang="en"/>
              <a:t> (</a:t>
            </a:r>
            <a:r>
              <a:rPr lang="en">
                <a:solidFill>
                  <a:srgbClr val="DF3079"/>
                </a:solidFill>
                <a:latin typeface="Martian Mono"/>
                <a:ea typeface="Martian Mono"/>
                <a:cs typeface="Martian Mono"/>
                <a:sym typeface="Martian Mono"/>
              </a:rPr>
              <a:t>N=0</a:t>
            </a:r>
            <a:r>
              <a:rPr lang="en"/>
              <a:t>)		Plus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CS</a:t>
            </a:r>
            <a:r>
              <a:rPr lang="en"/>
              <a:t>/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HS</a:t>
            </a:r>
            <a:r>
              <a:rPr lang="en"/>
              <a:t> (</a:t>
            </a:r>
            <a:r>
              <a:rPr lang="en">
                <a:solidFill>
                  <a:srgbClr val="594EBC"/>
                </a:solidFill>
                <a:latin typeface="Martian Mono"/>
                <a:ea typeface="Martian Mono"/>
                <a:cs typeface="Martian Mono"/>
                <a:sym typeface="Martian Mono"/>
              </a:rPr>
              <a:t>C=1</a:t>
            </a:r>
            <a:r>
              <a:rPr lang="en"/>
              <a:t>)	Carry Set Or Unsigned Higher or Same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2C7048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CC</a:t>
            </a:r>
            <a:r>
              <a:rPr lang="en"/>
              <a:t>/</a:t>
            </a:r>
            <a:r>
              <a:rPr lang="en">
                <a:solidFill>
                  <a:srgbClr val="2C7048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LO</a:t>
            </a:r>
            <a:r>
              <a:rPr lang="en"/>
              <a:t> (</a:t>
            </a:r>
            <a:r>
              <a:rPr lang="en">
                <a:solidFill>
                  <a:srgbClr val="DF3079"/>
                </a:solidFill>
                <a:latin typeface="Martian Mono"/>
                <a:ea typeface="Martian Mono"/>
                <a:cs typeface="Martian Mono"/>
                <a:sym typeface="Martian Mono"/>
              </a:rPr>
              <a:t>C=0</a:t>
            </a:r>
            <a:r>
              <a:rPr lang="en"/>
              <a:t>) 	Carry Clear / Unsigned Lower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VS</a:t>
            </a:r>
            <a:r>
              <a:rPr lang="en"/>
              <a:t> (</a:t>
            </a:r>
            <a:r>
              <a:rPr lang="en">
                <a:solidFill>
                  <a:srgbClr val="594EBC"/>
                </a:solidFill>
                <a:latin typeface="Martian Mono"/>
                <a:ea typeface="Martian Mono"/>
                <a:cs typeface="Martian Mono"/>
                <a:sym typeface="Martian Mono"/>
              </a:rPr>
              <a:t>V=1</a:t>
            </a:r>
            <a:r>
              <a:rPr lang="en"/>
              <a:t>) 		Overflow Set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2C7048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VC</a:t>
            </a:r>
            <a:r>
              <a:rPr lang="en"/>
              <a:t> (</a:t>
            </a:r>
            <a:r>
              <a:rPr lang="en">
                <a:solidFill>
                  <a:srgbClr val="DF3079"/>
                </a:solidFill>
                <a:latin typeface="Martian Mono"/>
                <a:ea typeface="Martian Mono"/>
                <a:cs typeface="Martian Mono"/>
                <a:sym typeface="Martian Mono"/>
              </a:rPr>
              <a:t>V=0</a:t>
            </a:r>
            <a:r>
              <a:rPr lang="en"/>
              <a:t>)		Overflow Clear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GT</a:t>
            </a:r>
            <a:r>
              <a:rPr lang="en"/>
              <a:t>, 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LT</a:t>
            </a:r>
            <a:r>
              <a:rPr lang="en"/>
              <a:t>, 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GE</a:t>
            </a:r>
            <a:r>
              <a:rPr lang="en"/>
              <a:t>, </a:t>
            </a:r>
            <a:r>
              <a:rPr lang="en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LE</a:t>
            </a:r>
            <a:r>
              <a:rPr lang="en"/>
              <a:t> (signed comparisons)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Conditional Execution</a:t>
            </a:r>
            <a:endParaRPr/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CMP R0, R1      @ Compare R0 and R1 which sets the flags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MOVGT R2, #100  @ Move if R0 &gt; R1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ADDLE R2, #10   @ Add if R0 ≤ R1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1540475" y="2227050"/>
            <a:ext cx="729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Branching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4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Branching Alters Sequential Program Execution</a:t>
            </a:r>
            <a:endParaRPr/>
          </a:p>
        </p:txBody>
      </p:sp>
      <p:sp>
        <p:nvSpPr>
          <p:cNvPr id="205" name="Google Shape;20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→ PC is incremented by 4 bytes </a:t>
            </a:r>
            <a:r>
              <a:rPr b="1" i="1" lang="en"/>
              <a:t>after</a:t>
            </a:r>
            <a:r>
              <a:rPr lang="en"/>
              <a:t> each instruction is executed to point to the next instruction. (Why 4 bytes?)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→ Branch instruction changes the PC to point to an address where execution should jump to.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